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2" r:id="rId2"/>
    <p:sldId id="305" r:id="rId3"/>
    <p:sldId id="301" r:id="rId4"/>
    <p:sldId id="303" r:id="rId5"/>
    <p:sldId id="304" r:id="rId6"/>
    <p:sldId id="302" r:id="rId7"/>
    <p:sldId id="308" r:id="rId8"/>
    <p:sldId id="312" r:id="rId9"/>
    <p:sldId id="313" r:id="rId10"/>
    <p:sldId id="314" r:id="rId11"/>
    <p:sldId id="315" r:id="rId12"/>
    <p:sldId id="293" r:id="rId13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66FFCC"/>
    <a:srgbClr val="CC0000"/>
    <a:srgbClr val="00FFCC"/>
    <a:srgbClr val="9E5ECE"/>
    <a:srgbClr val="E0108C"/>
    <a:srgbClr val="E75E09"/>
    <a:srgbClr val="FF9900"/>
    <a:srgbClr val="D09A00"/>
    <a:srgbClr val="4742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86076" autoAdjust="0"/>
  </p:normalViewPr>
  <p:slideViewPr>
    <p:cSldViewPr>
      <p:cViewPr>
        <p:scale>
          <a:sx n="107" d="100"/>
          <a:sy n="107" d="100"/>
        </p:scale>
        <p:origin x="-1914" y="192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600"/>
              <a:t>Количество произошедших аварий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1998867968165148E-2"/>
          <c:y val="0.20454669529134623"/>
          <c:w val="0.876777320411671"/>
          <c:h val="0.441821085799848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произошедших аварий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numRef>
              <c:f>Лист1!$A$2:$A$8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967616"/>
        <c:axId val="48075904"/>
      </c:barChart>
      <c:catAx>
        <c:axId val="47967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48075904"/>
        <c:crosses val="autoZero"/>
        <c:auto val="1"/>
        <c:lblAlgn val="ctr"/>
        <c:lblOffset val="100"/>
        <c:noMultiLvlLbl val="0"/>
      </c:catAx>
      <c:valAx>
        <c:axId val="48075904"/>
        <c:scaling>
          <c:orientation val="minMax"/>
          <c:max val="4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47967616"/>
        <c:crosses val="autoZero"/>
        <c:crossBetween val="between"/>
        <c:maj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096763227253997E-2"/>
          <c:y val="8.1206492807877437E-2"/>
          <c:w val="0.82393564049545465"/>
          <c:h val="0.46043222726827326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Лист1!$B$1</c:f>
              <c:strCache>
                <c:ptCount val="1"/>
                <c:pt idx="0">
                  <c:v>Пострадавших со смертельным исходом</c:v>
                </c:pt>
              </c:strCache>
            </c:strRef>
          </c:tx>
          <c:invertIfNegative val="0"/>
          <c:cat>
            <c:numRef>
              <c:f>Лист1!$A$2:$A$8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0"/>
          <c:order val="0"/>
          <c:tx>
            <c:strRef>
              <c:f>Лист1!$B$1</c:f>
              <c:strCache>
                <c:ptCount val="1"/>
                <c:pt idx="0">
                  <c:v>Пострадавших со смертельным исходом</c:v>
                </c:pt>
              </c:strCache>
            </c:strRef>
          </c:tx>
          <c:invertIfNegative val="0"/>
          <c:cat>
            <c:numRef>
              <c:f>Лист1!$A$2:$A$8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977984"/>
        <c:axId val="47979520"/>
      </c:barChart>
      <c:catAx>
        <c:axId val="47977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47979520"/>
        <c:crosses val="autoZero"/>
        <c:auto val="1"/>
        <c:lblAlgn val="ctr"/>
        <c:lblOffset val="100"/>
        <c:noMultiLvlLbl val="0"/>
      </c:catAx>
      <c:valAx>
        <c:axId val="47979520"/>
        <c:scaling>
          <c:orientation val="minMax"/>
          <c:max val="2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47977984"/>
        <c:crosses val="autoZero"/>
        <c:crossBetween val="between"/>
        <c:maj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770853015888081E-2"/>
          <c:y val="0.16047662401574803"/>
          <c:w val="0.87942120415739256"/>
          <c:h val="0.7160484744094488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аварий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</c:spPr>
          </c:marker>
          <c:dLbls>
            <c:dLbl>
              <c:idx val="0"/>
              <c:layout>
                <c:manualLayout>
                  <c:x val="-2.9832136680984526E-3"/>
                  <c:y val="-4.68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9664273361969052E-3"/>
                  <c:y val="-5.31249999999999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0441247838344584E-2"/>
                  <c:y val="-5.31250000000001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3424461506443037E-2"/>
                  <c:y val="-5.62500000000000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4748205021477886E-3"/>
                  <c:y val="-5.31250000000001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3424461506443037E-2"/>
                  <c:y val="-6.25002460629921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325659818742756E-2"/>
                  <c:y val="2.50000000000000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3424461506443037E-2"/>
                  <c:y val="-3.74999999999999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5.9664273361968506E-3"/>
                  <c:y val="-3.12500000000001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3424461506443037E-2"/>
                  <c:y val="-0.0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1.193285467239381E-2"/>
                  <c:y val="-3.12500000000001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1.4916068340492263E-3"/>
                  <c:y val="-3.43750000000000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1.4916068340492263E-3"/>
                  <c:y val="-3.43750000000000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4.4748205021476794E-3"/>
                  <c:y val="-3.12500000000001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5.9664273361969052E-3"/>
                  <c:y val="-3.43750000000000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1.3424461506443037E-2"/>
                  <c:y val="-3.12500000000001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2.3865709344787621E-2"/>
                  <c:y val="-0.0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4.4748205021476794E-3"/>
                  <c:y val="-0.0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-1.4916068340492264E-2"/>
                  <c:y val="-6.56250000000000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>
                <c:manualLayout>
                  <c:x val="4.4748205021475692E-3"/>
                  <c:y val="-3.43750000000000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layout>
                <c:manualLayout>
                  <c:x val="-2.834064729629231E-2"/>
                  <c:y val="-3.43752460629921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3"/>
              <c:layout>
                <c:manualLayout>
                  <c:x val="-2.3865709344787621E-2"/>
                  <c:y val="-3.75002460629921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Лист1!$A$2:$A$25</c:f>
              <c:strCache>
                <c:ptCount val="24"/>
                <c:pt idx="0">
                  <c:v>1999 год</c:v>
                </c:pt>
                <c:pt idx="1">
                  <c:v>2000 год</c:v>
                </c:pt>
                <c:pt idx="2">
                  <c:v>2001 год</c:v>
                </c:pt>
                <c:pt idx="3">
                  <c:v>2002 год</c:v>
                </c:pt>
                <c:pt idx="4">
                  <c:v>2003 год</c:v>
                </c:pt>
                <c:pt idx="5">
                  <c:v>2004 год</c:v>
                </c:pt>
                <c:pt idx="6">
                  <c:v>2005 год</c:v>
                </c:pt>
                <c:pt idx="7">
                  <c:v>2006 год</c:v>
                </c:pt>
                <c:pt idx="8">
                  <c:v>2007 год</c:v>
                </c:pt>
                <c:pt idx="9">
                  <c:v>2008 год</c:v>
                </c:pt>
                <c:pt idx="10">
                  <c:v>2009 год</c:v>
                </c:pt>
                <c:pt idx="11">
                  <c:v>2010 год</c:v>
                </c:pt>
                <c:pt idx="12">
                  <c:v>2011 год</c:v>
                </c:pt>
                <c:pt idx="13">
                  <c:v>2012 год</c:v>
                </c:pt>
                <c:pt idx="14">
                  <c:v>2013 год</c:v>
                </c:pt>
                <c:pt idx="15">
                  <c:v>2014 год</c:v>
                </c:pt>
                <c:pt idx="16">
                  <c:v>2015 год</c:v>
                </c:pt>
                <c:pt idx="17">
                  <c:v>2016 год</c:v>
                </c:pt>
                <c:pt idx="18">
                  <c:v>2017 год</c:v>
                </c:pt>
                <c:pt idx="19">
                  <c:v>2018 год</c:v>
                </c:pt>
                <c:pt idx="20">
                  <c:v>2019 год</c:v>
                </c:pt>
                <c:pt idx="21">
                  <c:v>2020 год</c:v>
                </c:pt>
                <c:pt idx="22">
                  <c:v>2021 год</c:v>
                </c:pt>
                <c:pt idx="23">
                  <c:v>2022 год</c:v>
                </c:pt>
              </c:strCache>
            </c:strRef>
          </c:cat>
          <c:val>
            <c:numRef>
              <c:f>Лист1!$B$2:$B$25</c:f>
              <c:numCache>
                <c:formatCode>General</c:formatCode>
                <c:ptCount val="24"/>
                <c:pt idx="0">
                  <c:v>1</c:v>
                </c:pt>
                <c:pt idx="1">
                  <c:v>0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4</c:v>
                </c:pt>
                <c:pt idx="6">
                  <c:v>1</c:v>
                </c:pt>
                <c:pt idx="7">
                  <c:v>1</c:v>
                </c:pt>
                <c:pt idx="8">
                  <c:v>0</c:v>
                </c:pt>
                <c:pt idx="9">
                  <c:v>1</c:v>
                </c:pt>
                <c:pt idx="10">
                  <c:v>0</c:v>
                </c:pt>
                <c:pt idx="11">
                  <c:v>1</c:v>
                </c:pt>
                <c:pt idx="12">
                  <c:v>2</c:v>
                </c:pt>
                <c:pt idx="13">
                  <c:v>1</c:v>
                </c:pt>
                <c:pt idx="14">
                  <c:v>0</c:v>
                </c:pt>
                <c:pt idx="15">
                  <c:v>1</c:v>
                </c:pt>
                <c:pt idx="16">
                  <c:v>0</c:v>
                </c:pt>
                <c:pt idx="17">
                  <c:v>1</c:v>
                </c:pt>
                <c:pt idx="18">
                  <c:v>1</c:v>
                </c:pt>
                <c:pt idx="19">
                  <c:v>3</c:v>
                </c:pt>
                <c:pt idx="20">
                  <c:v>1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8226304"/>
        <c:axId val="48228992"/>
      </c:lineChart>
      <c:catAx>
        <c:axId val="48226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48228992"/>
        <c:crosses val="autoZero"/>
        <c:auto val="1"/>
        <c:lblAlgn val="ctr"/>
        <c:lblOffset val="100"/>
        <c:noMultiLvlLbl val="0"/>
      </c:catAx>
      <c:valAx>
        <c:axId val="48228992"/>
        <c:scaling>
          <c:orientation val="minMax"/>
          <c:max val="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8226304"/>
        <c:crosses val="autoZero"/>
        <c:crossBetween val="between"/>
        <c:majorUnit val="1"/>
        <c:min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1DE3A-1371-4890-95B1-D7DF12AFCE04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C4C58-3D40-4C6E-B573-86760DD09D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227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C58-3D40-4C6E-B573-86760DD09DD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9006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C58-3D40-4C6E-B573-86760DD09DD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4050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C58-3D40-4C6E-B573-86760DD09DD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405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C58-3D40-4C6E-B573-86760DD09DD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900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C58-3D40-4C6E-B573-86760DD09DD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900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C58-3D40-4C6E-B573-86760DD09DD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900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C58-3D40-4C6E-B573-86760DD09DD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900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C58-3D40-4C6E-B573-86760DD09DD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900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C58-3D40-4C6E-B573-86760DD09DD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4050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C58-3D40-4C6E-B573-86760DD09DD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4050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C58-3D40-4C6E-B573-86760DD09DD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405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2EFB-BAF7-4570-9AC8-2F87496D33B2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585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2EFB-BAF7-4570-9AC8-2F87496D33B2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204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2EFB-BAF7-4570-9AC8-2F87496D33B2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440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2EFB-BAF7-4570-9AC8-2F87496D33B2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23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2EFB-BAF7-4570-9AC8-2F87496D33B2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55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2EFB-BAF7-4570-9AC8-2F87496D33B2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285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2EFB-BAF7-4570-9AC8-2F87496D33B2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597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2EFB-BAF7-4570-9AC8-2F87496D33B2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356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2EFB-BAF7-4570-9AC8-2F87496D33B2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126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2EFB-BAF7-4570-9AC8-2F87496D33B2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97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2EFB-BAF7-4570-9AC8-2F87496D33B2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268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42EFB-BAF7-4570-9AC8-2F87496D33B2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89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ChangeArrowheads="1"/>
          </p:cNvSpPr>
          <p:nvPr/>
        </p:nvSpPr>
        <p:spPr bwMode="auto">
          <a:xfrm>
            <a:off x="36512" y="2386186"/>
            <a:ext cx="91440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lnSpc>
                <a:spcPct val="90000"/>
              </a:lnSpc>
              <a:defRPr/>
            </a:pPr>
            <a:endParaRPr kumimoji="1" lang="ru-RU" sz="2400" b="1" dirty="0" smtClean="0">
              <a:ln w="1905"/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defRPr/>
            </a:pPr>
            <a:endParaRPr kumimoji="1" lang="ru-RU" sz="2400" b="1" dirty="0" smtClean="0">
              <a:ln w="1905"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kumimoji="1" lang="ru-RU" sz="2400" b="1" dirty="0" smtClean="0">
                <a:ln w="1905"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надзорной деятельности за 12 месяцев 2022 года и анализ аварийности на объектах магистрального трубопроводного транспорта и газового хозяйства</a:t>
            </a:r>
            <a:r>
              <a:rPr kumimoji="1" lang="ru-RU" sz="2400" b="1" dirty="0" smtClean="0">
                <a:ln w="1905"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kumimoji="1" lang="ru-RU" sz="2400" b="1" dirty="0" smtClean="0">
              <a:ln w="1905"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defRPr/>
            </a:pPr>
            <a:endParaRPr lang="ru-RU" sz="2400" b="1" dirty="0">
              <a:latin typeface="Times New Roman" pitchFamily="18" charset="0"/>
            </a:endParaRPr>
          </a:p>
          <a:p>
            <a:pPr algn="ctr">
              <a:defRPr/>
            </a:pPr>
            <a:endParaRPr lang="ru-RU" sz="24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defRPr/>
            </a:pPr>
            <a:endParaRPr lang="ru-RU" sz="2200" i="1" dirty="0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04800" y="5661248"/>
            <a:ext cx="853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kumimoji="1" lang="ru-RU" sz="2400" b="1" dirty="0">
                <a:ln w="1905"/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kumimoji="1" lang="ru-RU" sz="2400" b="1" dirty="0" smtClean="0">
                <a:ln w="1905"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1" lang="ru-RU" sz="2400" b="1" dirty="0" smtClean="0">
                <a:ln w="1905"/>
                <a:latin typeface="Times New Roman" panose="02020603050405020304" pitchFamily="18" charset="0"/>
                <a:cs typeface="Times New Roman" panose="02020603050405020304" pitchFamily="18" charset="0"/>
              </a:rPr>
              <a:t>Москва</a:t>
            </a:r>
            <a:endParaRPr kumimoji="1" lang="ru-RU" sz="2400" b="1" dirty="0" smtClean="0">
              <a:ln w="1905"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defRPr/>
            </a:pPr>
            <a:r>
              <a:rPr kumimoji="1" lang="ru-RU" sz="2400" b="1" dirty="0" smtClean="0">
                <a:ln w="1905"/>
                <a:latin typeface="Times New Roman" panose="02020603050405020304" pitchFamily="18" charset="0"/>
                <a:cs typeface="Times New Roman" panose="02020603050405020304" pitchFamily="18" charset="0"/>
              </a:rPr>
              <a:t>29.03.2023</a:t>
            </a:r>
            <a:endParaRPr kumimoji="1" lang="ru-RU" sz="2400" b="1" dirty="0">
              <a:ln w="1905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3" name="Rectangle 37"/>
          <p:cNvSpPr>
            <a:spLocks noChangeArrowheads="1"/>
          </p:cNvSpPr>
          <p:nvPr/>
        </p:nvSpPr>
        <p:spPr bwMode="auto">
          <a:xfrm>
            <a:off x="0" y="1074738"/>
            <a:ext cx="9144000" cy="93663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ru-RU" altLang="ru-RU" sz="1400" b="1">
              <a:latin typeface="Calibri" pitchFamily="34" charset="0"/>
            </a:endParaRPr>
          </a:p>
        </p:txBody>
      </p:sp>
      <p:sp>
        <p:nvSpPr>
          <p:cNvPr id="5130" name="Rectangle 38"/>
          <p:cNvSpPr>
            <a:spLocks noChangeArrowheads="1"/>
          </p:cNvSpPr>
          <p:nvPr/>
        </p:nvSpPr>
        <p:spPr bwMode="auto">
          <a:xfrm>
            <a:off x="0" y="1252538"/>
            <a:ext cx="9144000" cy="263525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31" name="Rectangle 39"/>
          <p:cNvSpPr>
            <a:spLocks noChangeArrowheads="1"/>
          </p:cNvSpPr>
          <p:nvPr/>
        </p:nvSpPr>
        <p:spPr bwMode="auto">
          <a:xfrm>
            <a:off x="0" y="1162050"/>
            <a:ext cx="9144000" cy="128588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683568" y="18306"/>
            <a:ext cx="8320088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kumimoji="1"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</a:t>
            </a: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по экологическому, </a:t>
            </a: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</a:t>
            </a: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надзору</a:t>
            </a:r>
          </a:p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71" name="Picture 41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10572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Line 2"/>
          <p:cNvSpPr>
            <a:spLocks noChangeShapeType="1"/>
          </p:cNvSpPr>
          <p:nvPr/>
        </p:nvSpPr>
        <p:spPr bwMode="auto">
          <a:xfrm flipV="1">
            <a:off x="357158" y="4206875"/>
            <a:ext cx="8501122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8762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63" name="Rectangle 37"/>
          <p:cNvSpPr>
            <a:spLocks noChangeArrowheads="1"/>
          </p:cNvSpPr>
          <p:nvPr/>
        </p:nvSpPr>
        <p:spPr bwMode="auto">
          <a:xfrm>
            <a:off x="0" y="1074738"/>
            <a:ext cx="9144000" cy="93663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ru-RU" altLang="ru-RU" sz="1400" b="1">
              <a:latin typeface="Calibri" pitchFamily="34" charset="0"/>
            </a:endParaRPr>
          </a:p>
        </p:txBody>
      </p:sp>
      <p:sp>
        <p:nvSpPr>
          <p:cNvPr id="5130" name="Rectangle 38"/>
          <p:cNvSpPr>
            <a:spLocks noChangeArrowheads="1"/>
          </p:cNvSpPr>
          <p:nvPr/>
        </p:nvSpPr>
        <p:spPr bwMode="auto">
          <a:xfrm>
            <a:off x="0" y="1252538"/>
            <a:ext cx="9144000" cy="263525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31" name="Rectangle 39"/>
          <p:cNvSpPr>
            <a:spLocks noChangeArrowheads="1"/>
          </p:cNvSpPr>
          <p:nvPr/>
        </p:nvSpPr>
        <p:spPr bwMode="auto">
          <a:xfrm>
            <a:off x="0" y="1162050"/>
            <a:ext cx="9144000" cy="128588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683568" y="18306"/>
            <a:ext cx="8320088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kumimoji="1"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</a:t>
            </a: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по экологическому, </a:t>
            </a: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</a:t>
            </a: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надзору</a:t>
            </a:r>
          </a:p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71" name="Picture 41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10572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593928" y="1494374"/>
            <a:ext cx="8154536" cy="7078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buFontTx/>
              <a:buNone/>
              <a:defRPr/>
            </a:pPr>
            <a:r>
              <a:rPr lang="ru-RU" sz="2000" dirty="0" smtClean="0">
                <a:latin typeface="Times New Roman" pitchFamily="18" charset="0"/>
              </a:rPr>
              <a:t>Оборудован несанкционированный переезд через магистральный                               газопровод «Ставрополь – Москва» (2 нитка)</a:t>
            </a:r>
            <a:endParaRPr lang="ru-RU" sz="2000" dirty="0">
              <a:latin typeface="Times New Roman" pitchFamily="18" charset="0"/>
            </a:endParaRPr>
          </a:p>
        </p:txBody>
      </p:sp>
      <p:pic>
        <p:nvPicPr>
          <p:cNvPr id="14" name="Picture 2" descr="\\192.168.2.2\User's files\МОНОМТТ\Зеленов А.Г\от Лысиченкова\Фото охранные зоны\IMG_6635-14-03-18-12-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133" y="2260759"/>
            <a:ext cx="5471733" cy="410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Овал 12"/>
          <p:cNvSpPr/>
          <p:nvPr/>
        </p:nvSpPr>
        <p:spPr>
          <a:xfrm>
            <a:off x="4139952" y="6226224"/>
            <a:ext cx="790599" cy="500062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10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1087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63" name="Rectangle 37"/>
          <p:cNvSpPr>
            <a:spLocks noChangeArrowheads="1"/>
          </p:cNvSpPr>
          <p:nvPr/>
        </p:nvSpPr>
        <p:spPr bwMode="auto">
          <a:xfrm>
            <a:off x="0" y="1074738"/>
            <a:ext cx="9144000" cy="93663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ru-RU" altLang="ru-RU" sz="1400" b="1">
              <a:latin typeface="Calibri" pitchFamily="34" charset="0"/>
            </a:endParaRPr>
          </a:p>
        </p:txBody>
      </p:sp>
      <p:sp>
        <p:nvSpPr>
          <p:cNvPr id="5130" name="Rectangle 38"/>
          <p:cNvSpPr>
            <a:spLocks noChangeArrowheads="1"/>
          </p:cNvSpPr>
          <p:nvPr/>
        </p:nvSpPr>
        <p:spPr bwMode="auto">
          <a:xfrm>
            <a:off x="0" y="1252538"/>
            <a:ext cx="9144000" cy="263525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31" name="Rectangle 39"/>
          <p:cNvSpPr>
            <a:spLocks noChangeArrowheads="1"/>
          </p:cNvSpPr>
          <p:nvPr/>
        </p:nvSpPr>
        <p:spPr bwMode="auto">
          <a:xfrm>
            <a:off x="0" y="1162050"/>
            <a:ext cx="9144000" cy="128588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683568" y="18306"/>
            <a:ext cx="8320088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kumimoji="1"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</a:t>
            </a: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по экологическому, </a:t>
            </a: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</a:t>
            </a: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надзору</a:t>
            </a:r>
          </a:p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71" name="Picture 41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10572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Овал 10"/>
          <p:cNvSpPr/>
          <p:nvPr/>
        </p:nvSpPr>
        <p:spPr>
          <a:xfrm>
            <a:off x="8453438" y="6177806"/>
            <a:ext cx="690562" cy="376237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3" name="Объект 2"/>
          <p:cNvSpPr txBox="1">
            <a:spLocks/>
          </p:cNvSpPr>
          <p:nvPr/>
        </p:nvSpPr>
        <p:spPr bwMode="auto">
          <a:xfrm>
            <a:off x="269875" y="1535956"/>
            <a:ext cx="8910638" cy="4556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defRPr/>
            </a:pPr>
            <a:r>
              <a:rPr lang="ru-RU" altLang="ru-RU" sz="2000" dirty="0" smtClean="0">
                <a:effectLst/>
                <a:latin typeface="Times New Roman" pitchFamily="18" charset="0"/>
                <a:cs typeface="Times New Roman" panose="02020603050405020304" pitchFamily="18" charset="0"/>
              </a:rPr>
              <a:t>Основные задачи на </a:t>
            </a:r>
            <a:r>
              <a:rPr lang="ru-RU" altLang="ru-RU" sz="2000" dirty="0" smtClean="0">
                <a:effectLst/>
                <a:latin typeface="Times New Roman" pitchFamily="18" charset="0"/>
                <a:cs typeface="Times New Roman" panose="02020603050405020304" pitchFamily="18" charset="0"/>
              </a:rPr>
              <a:t>2023 </a:t>
            </a:r>
            <a:r>
              <a:rPr lang="ru-RU" altLang="ru-RU" sz="2000" dirty="0" smtClean="0">
                <a:effectLst/>
                <a:latin typeface="Times New Roman" pitchFamily="18" charset="0"/>
                <a:cs typeface="Times New Roman" panose="02020603050405020304" pitchFamily="18" charset="0"/>
              </a:rPr>
              <a:t>год</a:t>
            </a:r>
            <a:endParaRPr lang="ru-RU" altLang="ru-RU" sz="2000" dirty="0">
              <a:effectLst/>
              <a:latin typeface="Times New Roman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defRPr/>
            </a:pPr>
            <a:endParaRPr lang="ru-RU" sz="2000" dirty="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1766888" y="2547193"/>
            <a:ext cx="5100755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Выполнение утвержденного Плана работы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1778000" y="2909143"/>
            <a:ext cx="746217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anose="02020603050405020304" pitchFamily="18" charset="0"/>
              </a:rPr>
              <a:t>- Реализация риск-ориентированного подхода при осуществлении                             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anose="02020603050405020304" pitchFamily="18" charset="0"/>
              </a:rPr>
              <a:t>контрольно-надзорных полномочий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1789113" y="1983631"/>
            <a:ext cx="533575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anose="02020603050405020304" pitchFamily="18" charset="0"/>
              </a:rPr>
              <a:t>- Добиться существенного снижения уровня аварийности, 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anose="02020603050405020304" pitchFamily="18" charset="0"/>
              </a:rPr>
              <a:t>травматизма, экономического ущерба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1763713" y="3494931"/>
            <a:ext cx="654640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>
              <a:buFontTx/>
              <a:buChar char="-"/>
              <a:defRPr/>
            </a:pPr>
            <a:r>
              <a:rPr lang="ru-RU" sz="1600" dirty="0">
                <a:latin typeface="Times New Roman" pitchFamily="18" charset="0"/>
                <a:cs typeface="Times New Roman" panose="02020603050405020304" pitchFamily="18" charset="0"/>
              </a:rPr>
              <a:t>Подготовка и проведение профилактических мероприятий 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anose="02020603050405020304" pitchFamily="18" charset="0"/>
              </a:rPr>
              <a:t>направленных на предупреждение нарушений обязательных требований</a:t>
            </a:r>
          </a:p>
        </p:txBody>
      </p:sp>
      <p:sp>
        <p:nvSpPr>
          <p:cNvPr id="20" name="TextBox 19"/>
          <p:cNvSpPr txBox="1"/>
          <p:nvPr/>
        </p:nvSpPr>
        <p:spPr bwMode="auto">
          <a:xfrm>
            <a:off x="1778000" y="4036268"/>
            <a:ext cx="437651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anose="02020603050405020304" pitchFamily="18" charset="0"/>
              </a:rPr>
              <a:t>- Предупреждение коррупционных проявлений 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anose="02020603050405020304" pitchFamily="18" charset="0"/>
              </a:rPr>
              <a:t>в контрольно-надзорной деятельности</a:t>
            </a:r>
          </a:p>
        </p:txBody>
      </p:sp>
      <p:sp>
        <p:nvSpPr>
          <p:cNvPr id="21" name="TextBox 20"/>
          <p:cNvSpPr txBox="1"/>
          <p:nvPr/>
        </p:nvSpPr>
        <p:spPr bwMode="auto">
          <a:xfrm>
            <a:off x="1681163" y="4636343"/>
            <a:ext cx="4084637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dirty="0">
                <a:latin typeface="Times New Roman" pitchFamily="18" charset="0"/>
                <a:cs typeface="Times New Roman" panose="02020603050405020304" pitchFamily="18" charset="0"/>
              </a:rPr>
              <a:t>- Совершенствование кадровой политики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 bwMode="auto">
          <a:xfrm>
            <a:off x="1739900" y="4925268"/>
            <a:ext cx="5480796" cy="18158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anose="02020603050405020304" pitchFamily="18" charset="0"/>
              </a:rPr>
              <a:t>- Продолжать активное взаимодействие по вопросам 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anose="02020603050405020304" pitchFamily="18" charset="0"/>
              </a:rPr>
              <a:t>соблюдения требований промышленной 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anose="02020603050405020304" pitchFamily="18" charset="0"/>
              </a:rPr>
              <a:t>безопасности и технических регламентов с руководителями 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anose="02020603050405020304" pitchFamily="18" charset="0"/>
              </a:rPr>
              <a:t>администраций районов и городов, 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anose="02020603050405020304" pitchFamily="18" charset="0"/>
              </a:rPr>
              <a:t>субъектов Российской Федерации, правоохранительных 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anose="02020603050405020304" pitchFamily="18" charset="0"/>
              </a:rPr>
              <a:t>органов и прокуратуры политики</a:t>
            </a:r>
          </a:p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4" name="Овал 23"/>
          <p:cNvSpPr/>
          <p:nvPr/>
        </p:nvSpPr>
        <p:spPr>
          <a:xfrm>
            <a:off x="4139952" y="6226224"/>
            <a:ext cx="790599" cy="500062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11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4682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ChangeArrowheads="1"/>
          </p:cNvSpPr>
          <p:nvPr/>
        </p:nvSpPr>
        <p:spPr bwMode="auto">
          <a:xfrm>
            <a:off x="0" y="1987550"/>
            <a:ext cx="91440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ru-RU" b="1" cap="all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ru-RU" sz="32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r>
              <a:rPr lang="ru-RU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b="1" cap="all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endParaRPr lang="ru-RU" b="1" cap="all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endParaRPr lang="ru-RU" b="1" cap="all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endParaRPr lang="ru-RU" b="1" cap="all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endParaRPr lang="ru-RU" b="1" cap="all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1" hangingPunct="1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0" y="152400"/>
            <a:ext cx="9144000" cy="1620838"/>
            <a:chOff x="0" y="-235"/>
            <a:chExt cx="5760" cy="1021"/>
          </a:xfrm>
        </p:grpSpPr>
        <p:sp>
          <p:nvSpPr>
            <p:cNvPr id="17420" name="Rectangle 37"/>
            <p:cNvSpPr>
              <a:spLocks noChangeArrowheads="1"/>
            </p:cNvSpPr>
            <p:nvPr/>
          </p:nvSpPr>
          <p:spPr bwMode="auto">
            <a:xfrm>
              <a:off x="0" y="346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kumimoji="1" lang="ru-RU" altLang="ru-RU" sz="1400" b="1">
                <a:latin typeface="Calibri" panose="020F0502020204030204" pitchFamily="34" charset="0"/>
              </a:endParaRPr>
            </a:p>
          </p:txBody>
        </p:sp>
        <p:sp>
          <p:nvSpPr>
            <p:cNvPr id="5130" name="Rectangle 38"/>
            <p:cNvSpPr>
              <a:spLocks noChangeArrowheads="1"/>
            </p:cNvSpPr>
            <p:nvPr/>
          </p:nvSpPr>
          <p:spPr bwMode="auto">
            <a:xfrm>
              <a:off x="0" y="458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 eaLnBrk="1" hangingPunct="1">
                <a:defRPr/>
              </a:pPr>
              <a:endParaRPr kumimoji="1" lang="ru-RU" sz="1400" b="1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131" name="Rectangle 39"/>
            <p:cNvSpPr>
              <a:spLocks noChangeArrowheads="1"/>
            </p:cNvSpPr>
            <p:nvPr/>
          </p:nvSpPr>
          <p:spPr bwMode="auto">
            <a:xfrm>
              <a:off x="0" y="401"/>
              <a:ext cx="5760" cy="81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 eaLnBrk="1" hangingPunct="1">
                <a:defRPr/>
              </a:pPr>
              <a:endParaRPr kumimoji="1" lang="ru-RU" sz="1400" b="1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" name="Text Box 40"/>
            <p:cNvSpPr txBox="1">
              <a:spLocks noChangeArrowheads="1"/>
            </p:cNvSpPr>
            <p:nvPr/>
          </p:nvSpPr>
          <p:spPr bwMode="auto">
            <a:xfrm>
              <a:off x="463" y="-235"/>
              <a:ext cx="5241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90000"/>
                </a:lnSpc>
                <a:defRPr/>
              </a:pPr>
              <a:endParaRPr kumimoji="1"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endParaRPr>
            </a:p>
            <a:p>
              <a:pPr algn="ctr" eaLnBrk="1" hangingPunct="1">
                <a:lnSpc>
                  <a:spcPct val="90000"/>
                </a:lnSpc>
                <a:defRPr/>
              </a:pPr>
              <a:r>
                <a:rPr kumimoji="1" lang="ru-RU" sz="16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 pitchFamily="34" charset="0"/>
                  <a:cs typeface="Calibri" pitchFamily="34" charset="0"/>
                </a:rPr>
                <a:t>Центральное управление Федеральной службы по экологическому, </a:t>
              </a:r>
            </a:p>
            <a:p>
              <a:pPr algn="ctr" eaLnBrk="1" hangingPunct="1">
                <a:lnSpc>
                  <a:spcPct val="90000"/>
                </a:lnSpc>
                <a:defRPr/>
              </a:pPr>
              <a:r>
                <a:rPr kumimoji="1" lang="ru-RU" sz="16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 pitchFamily="34" charset="0"/>
                  <a:cs typeface="Calibri" pitchFamily="34" charset="0"/>
                </a:rPr>
                <a:t>технологическому и атомному надзору</a:t>
              </a:r>
            </a:p>
          </p:txBody>
        </p:sp>
        <p:pic>
          <p:nvPicPr>
            <p:cNvPr id="17428" name="Picture 41" descr="fsetan_emblema200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" y="37"/>
              <a:ext cx="666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Line 2"/>
          <p:cNvSpPr>
            <a:spLocks noChangeShapeType="1"/>
          </p:cNvSpPr>
          <p:nvPr/>
        </p:nvSpPr>
        <p:spPr bwMode="auto">
          <a:xfrm flipV="1">
            <a:off x="428625" y="5121275"/>
            <a:ext cx="8501122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Line 2"/>
          <p:cNvSpPr>
            <a:spLocks noChangeShapeType="1"/>
          </p:cNvSpPr>
          <p:nvPr/>
        </p:nvSpPr>
        <p:spPr bwMode="auto">
          <a:xfrm flipV="1">
            <a:off x="0" y="-987425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61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63" name="Rectangle 37"/>
          <p:cNvSpPr>
            <a:spLocks noChangeArrowheads="1"/>
          </p:cNvSpPr>
          <p:nvPr/>
        </p:nvSpPr>
        <p:spPr bwMode="auto">
          <a:xfrm>
            <a:off x="0" y="1074738"/>
            <a:ext cx="9144000" cy="93663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ru-RU" altLang="ru-RU" sz="1400" b="1">
              <a:latin typeface="Calibri" pitchFamily="34" charset="0"/>
            </a:endParaRPr>
          </a:p>
        </p:txBody>
      </p:sp>
      <p:sp>
        <p:nvSpPr>
          <p:cNvPr id="5130" name="Rectangle 38"/>
          <p:cNvSpPr>
            <a:spLocks noChangeArrowheads="1"/>
          </p:cNvSpPr>
          <p:nvPr/>
        </p:nvSpPr>
        <p:spPr bwMode="auto">
          <a:xfrm>
            <a:off x="0" y="1252538"/>
            <a:ext cx="9144000" cy="263525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31" name="Rectangle 39"/>
          <p:cNvSpPr>
            <a:spLocks noChangeArrowheads="1"/>
          </p:cNvSpPr>
          <p:nvPr/>
        </p:nvSpPr>
        <p:spPr bwMode="auto">
          <a:xfrm>
            <a:off x="0" y="1162050"/>
            <a:ext cx="9144000" cy="128588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683568" y="18306"/>
            <a:ext cx="8320088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kumimoji="1"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</a:t>
            </a: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по экологическому, </a:t>
            </a: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</a:t>
            </a: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надзору</a:t>
            </a:r>
          </a:p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71" name="Picture 41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10572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108520" y="1412776"/>
            <a:ext cx="914400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ru-RU" sz="24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kumimoji="1" lang="ru-RU" sz="2400" b="1" dirty="0" smtClean="0">
              <a:ln w="1905"/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r>
              <a:rPr kumimoji="1" lang="ru-RU" sz="2400" b="1" dirty="0">
                <a:ln w="1905"/>
                <a:latin typeface="Calibri" pitchFamily="34" charset="0"/>
                <a:cs typeface="Calibri" pitchFamily="34" charset="0"/>
              </a:rPr>
              <a:t> </a:t>
            </a:r>
            <a:r>
              <a:rPr kumimoji="1" lang="ru-RU" sz="2400" b="1" dirty="0" smtClean="0">
                <a:ln w="1905"/>
                <a:latin typeface="Calibri" pitchFamily="34" charset="0"/>
                <a:cs typeface="Calibri" pitchFamily="34" charset="0"/>
              </a:rPr>
              <a:t>  Статистические данные по аварийности и травматизму                                  на объектах магистрального трубопроводного транспорта</a:t>
            </a:r>
            <a:endParaRPr lang="ru-RU" sz="2400" b="1" dirty="0">
              <a:latin typeface="Times New Roman" pitchFamily="18" charset="0"/>
            </a:endParaRPr>
          </a:p>
          <a:p>
            <a:pPr algn="ctr">
              <a:defRPr/>
            </a:pPr>
            <a:endParaRPr lang="ru-RU" sz="24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defRPr/>
            </a:pPr>
            <a:endParaRPr lang="ru-RU" sz="2200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5117529" y="2538770"/>
            <a:ext cx="3786214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b="1" dirty="0" smtClean="0">
              <a:solidFill>
                <a:schemeClr val="accent6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однадзорных ОПО </a:t>
            </a:r>
            <a:r>
              <a:rPr lang="en-US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˗</a:t>
            </a:r>
            <a:r>
              <a:rPr lang="ru-RU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864, из них</a:t>
            </a:r>
            <a:r>
              <a:rPr lang="en-US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b="1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ru-RU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класс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˗</a:t>
            </a:r>
            <a:r>
              <a:rPr lang="ru-RU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18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II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класс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˗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795</a:t>
            </a:r>
          </a:p>
          <a:p>
            <a:r>
              <a:rPr lang="en-US" b="1" dirty="0" smtClean="0">
                <a:solidFill>
                  <a:srgbClr val="FF99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III </a:t>
            </a:r>
            <a:r>
              <a:rPr lang="ru-RU" b="1" dirty="0" smtClean="0">
                <a:solidFill>
                  <a:srgbClr val="FF99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класс</a:t>
            </a:r>
            <a:r>
              <a:rPr lang="en-US" b="1" dirty="0" smtClean="0">
                <a:solidFill>
                  <a:srgbClr val="FF99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˗</a:t>
            </a:r>
            <a:r>
              <a:rPr lang="ru-RU" b="1" dirty="0" smtClean="0">
                <a:solidFill>
                  <a:srgbClr val="FF99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21</a:t>
            </a:r>
          </a:p>
          <a:p>
            <a:r>
              <a:rPr lang="en-US" b="1" dirty="0" smtClean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IV </a:t>
            </a:r>
            <a:r>
              <a:rPr lang="ru-RU" b="1" dirty="0" smtClean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класс</a:t>
            </a:r>
            <a:r>
              <a:rPr lang="en-US" b="1" dirty="0" smtClean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˗</a:t>
            </a:r>
            <a:r>
              <a:rPr lang="ru-RU" b="1" dirty="0" smtClean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30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349982974"/>
              </p:ext>
            </p:extLst>
          </p:nvPr>
        </p:nvGraphicFramePr>
        <p:xfrm>
          <a:off x="179512" y="4328517"/>
          <a:ext cx="4585570" cy="1999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074984132"/>
              </p:ext>
            </p:extLst>
          </p:nvPr>
        </p:nvGraphicFramePr>
        <p:xfrm>
          <a:off x="4680520" y="4365104"/>
          <a:ext cx="4441016" cy="23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Овал 14"/>
          <p:cNvSpPr/>
          <p:nvPr/>
        </p:nvSpPr>
        <p:spPr>
          <a:xfrm>
            <a:off x="4430488" y="6226224"/>
            <a:ext cx="500063" cy="500062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2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7544" y="2567826"/>
            <a:ext cx="4176464" cy="6771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b="1" dirty="0" smtClean="0">
              <a:solidFill>
                <a:schemeClr val="accent6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Поднадзорных организаций</a:t>
            </a:r>
            <a:r>
              <a:rPr lang="en-US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˗</a:t>
            </a:r>
            <a:r>
              <a:rPr lang="ru-RU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45</a:t>
            </a:r>
          </a:p>
        </p:txBody>
      </p:sp>
    </p:spTree>
    <p:extLst>
      <p:ext uri="{BB962C8B-B14F-4D97-AF65-F5344CB8AC3E}">
        <p14:creationId xmlns:p14="http://schemas.microsoft.com/office/powerpoint/2010/main" val="1779365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63" name="Rectangle 37"/>
          <p:cNvSpPr>
            <a:spLocks noChangeArrowheads="1"/>
          </p:cNvSpPr>
          <p:nvPr/>
        </p:nvSpPr>
        <p:spPr bwMode="auto">
          <a:xfrm>
            <a:off x="0" y="1074738"/>
            <a:ext cx="9144000" cy="93663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ru-RU" altLang="ru-RU" sz="1400" b="1">
              <a:latin typeface="Calibri" pitchFamily="34" charset="0"/>
            </a:endParaRPr>
          </a:p>
        </p:txBody>
      </p:sp>
      <p:sp>
        <p:nvSpPr>
          <p:cNvPr id="5130" name="Rectangle 38"/>
          <p:cNvSpPr>
            <a:spLocks noChangeArrowheads="1"/>
          </p:cNvSpPr>
          <p:nvPr/>
        </p:nvSpPr>
        <p:spPr bwMode="auto">
          <a:xfrm>
            <a:off x="0" y="1252538"/>
            <a:ext cx="9144000" cy="263525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31" name="Rectangle 39"/>
          <p:cNvSpPr>
            <a:spLocks noChangeArrowheads="1"/>
          </p:cNvSpPr>
          <p:nvPr/>
        </p:nvSpPr>
        <p:spPr bwMode="auto">
          <a:xfrm>
            <a:off x="0" y="1162050"/>
            <a:ext cx="9144000" cy="128588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683568" y="18306"/>
            <a:ext cx="8320088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kumimoji="1"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</a:t>
            </a: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по экологическому, </a:t>
            </a: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</a:t>
            </a: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надзору</a:t>
            </a:r>
          </a:p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71" name="Picture 41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10572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Овал 17"/>
          <p:cNvSpPr/>
          <p:nvPr/>
        </p:nvSpPr>
        <p:spPr>
          <a:xfrm>
            <a:off x="4430488" y="6226224"/>
            <a:ext cx="500063" cy="500062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3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>
            <a:off x="1187624" y="1412776"/>
            <a:ext cx="7200800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 indent="0" algn="ctr">
              <a:buFont typeface="Tahoma" pitchFamily="34" charset="0"/>
              <a:buNone/>
              <a:defRPr/>
            </a:pPr>
            <a:r>
              <a:rPr lang="ru-RU" sz="2400" i="1" dirty="0" smtClean="0">
                <a:solidFill>
                  <a:schemeClr val="bg1"/>
                </a:solidFill>
              </a:rPr>
              <a:t>Опасные производственные объекты постоянного государственного надзора</a:t>
            </a:r>
            <a:endParaRPr lang="ru-RU" altLang="ru-RU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" name="Rectangle 3"/>
          <p:cNvSpPr>
            <a:spLocks noChangeArrowheads="1"/>
          </p:cNvSpPr>
          <p:nvPr/>
        </p:nvSpPr>
        <p:spPr bwMode="auto">
          <a:xfrm>
            <a:off x="-15082" y="1628800"/>
            <a:ext cx="917416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indent="0" algn="ctr">
              <a:buNone/>
              <a:tabLst>
                <a:tab pos="9669253" algn="l"/>
              </a:tabLst>
              <a:defRPr/>
            </a:pPr>
            <a:r>
              <a:rPr lang="ru-RU" sz="2000" dirty="0">
                <a:latin typeface="Times New Roman" pitchFamily="18" charset="0"/>
                <a:ea typeface="+mj-ea"/>
              </a:rPr>
              <a:t>Статистика аварийности на опасных производственных объектах </a:t>
            </a:r>
            <a:endParaRPr lang="ru-RU" sz="2000" dirty="0" smtClean="0">
              <a:latin typeface="Times New Roman" pitchFamily="18" charset="0"/>
              <a:ea typeface="+mj-ea"/>
            </a:endParaRPr>
          </a:p>
          <a:p>
            <a:pPr marL="0" indent="0" algn="ctr">
              <a:buNone/>
              <a:tabLst>
                <a:tab pos="9669253" algn="l"/>
              </a:tabLst>
              <a:defRPr/>
            </a:pPr>
            <a:r>
              <a:rPr lang="ru-RU" sz="2000" dirty="0" smtClean="0">
                <a:latin typeface="Times New Roman" pitchFamily="18" charset="0"/>
                <a:ea typeface="+mj-ea"/>
              </a:rPr>
              <a:t>ООО </a:t>
            </a:r>
            <a:r>
              <a:rPr lang="ru-RU" sz="2000" dirty="0">
                <a:latin typeface="Times New Roman" pitchFamily="18" charset="0"/>
                <a:ea typeface="+mj-ea"/>
              </a:rPr>
              <a:t>«Газпром трансгаз Москва», в период с 1999 года по настоящее время</a:t>
            </a:r>
          </a:p>
        </p:txBody>
      </p:sp>
      <p:graphicFrame>
        <p:nvGraphicFramePr>
          <p:cNvPr id="62" name="Диаграмма 61"/>
          <p:cNvGraphicFramePr/>
          <p:nvPr>
            <p:extLst>
              <p:ext uri="{D42A27DB-BD31-4B8C-83A1-F6EECF244321}">
                <p14:modId xmlns:p14="http://schemas.microsoft.com/office/powerpoint/2010/main" val="1241056988"/>
              </p:ext>
            </p:extLst>
          </p:nvPr>
        </p:nvGraphicFramePr>
        <p:xfrm>
          <a:off x="314845" y="2107145"/>
          <a:ext cx="851430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83117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63" name="Rectangle 37"/>
          <p:cNvSpPr>
            <a:spLocks noChangeArrowheads="1"/>
          </p:cNvSpPr>
          <p:nvPr/>
        </p:nvSpPr>
        <p:spPr bwMode="auto">
          <a:xfrm>
            <a:off x="0" y="1074738"/>
            <a:ext cx="9144000" cy="93663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ru-RU" altLang="ru-RU" sz="1400" b="1">
              <a:latin typeface="Calibri" pitchFamily="34" charset="0"/>
            </a:endParaRPr>
          </a:p>
        </p:txBody>
      </p:sp>
      <p:sp>
        <p:nvSpPr>
          <p:cNvPr id="5130" name="Rectangle 38"/>
          <p:cNvSpPr>
            <a:spLocks noChangeArrowheads="1"/>
          </p:cNvSpPr>
          <p:nvPr/>
        </p:nvSpPr>
        <p:spPr bwMode="auto">
          <a:xfrm>
            <a:off x="0" y="1252538"/>
            <a:ext cx="9144000" cy="263525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31" name="Rectangle 39"/>
          <p:cNvSpPr>
            <a:spLocks noChangeArrowheads="1"/>
          </p:cNvSpPr>
          <p:nvPr/>
        </p:nvSpPr>
        <p:spPr bwMode="auto">
          <a:xfrm>
            <a:off x="0" y="1162050"/>
            <a:ext cx="9144000" cy="128588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683568" y="18306"/>
            <a:ext cx="8320088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kumimoji="1"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</a:t>
            </a: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по экологическому, </a:t>
            </a: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</a:t>
            </a: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надзору</a:t>
            </a:r>
          </a:p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71" name="Picture 41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10572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Овал 17"/>
          <p:cNvSpPr/>
          <p:nvPr/>
        </p:nvSpPr>
        <p:spPr>
          <a:xfrm>
            <a:off x="4430488" y="6226224"/>
            <a:ext cx="500063" cy="500062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4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>
            <a:off x="1187624" y="1412776"/>
            <a:ext cx="7200800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 indent="0" algn="ctr">
              <a:buFont typeface="Tahoma" pitchFamily="34" charset="0"/>
              <a:buNone/>
              <a:defRPr/>
            </a:pPr>
            <a:r>
              <a:rPr lang="ru-RU" sz="2400" i="1" dirty="0" smtClean="0">
                <a:solidFill>
                  <a:schemeClr val="bg1"/>
                </a:solidFill>
              </a:rPr>
              <a:t>Опасные производственные объекты постоянного государственного надзора</a:t>
            </a:r>
            <a:endParaRPr lang="ru-RU" altLang="ru-RU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50365" y="1561090"/>
            <a:ext cx="9174163" cy="76944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buNone/>
              <a:defRPr/>
            </a:pPr>
            <a:r>
              <a:rPr lang="ru-RU" sz="2000" dirty="0">
                <a:latin typeface="Times New Roman" pitchFamily="18" charset="0"/>
                <a:ea typeface="+mj-ea"/>
              </a:rPr>
              <a:t>Разрушение на 1843,4 км магистрального газопровода </a:t>
            </a:r>
            <a:endParaRPr lang="ru-RU" sz="2000" dirty="0" smtClean="0">
              <a:latin typeface="Times New Roman" pitchFamily="18" charset="0"/>
              <a:ea typeface="+mj-ea"/>
            </a:endParaRPr>
          </a:p>
          <a:p>
            <a:pPr algn="ctr">
              <a:buNone/>
              <a:defRPr/>
            </a:pPr>
            <a:r>
              <a:rPr lang="ru-RU" sz="2000" dirty="0" smtClean="0">
                <a:latin typeface="Times New Roman" pitchFamily="18" charset="0"/>
                <a:ea typeface="+mj-ea"/>
              </a:rPr>
              <a:t>«</a:t>
            </a:r>
            <a:r>
              <a:rPr lang="ru-RU" sz="2000" dirty="0">
                <a:latin typeface="Times New Roman" pitchFamily="18" charset="0"/>
                <a:ea typeface="+mj-ea"/>
              </a:rPr>
              <a:t>Средняя Азия –Центр» 3 нитка, диаметром 1220 </a:t>
            </a:r>
            <a:r>
              <a:rPr lang="ru-RU" sz="2000" dirty="0" smtClean="0">
                <a:latin typeface="Times New Roman" pitchFamily="18" charset="0"/>
                <a:ea typeface="+mj-ea"/>
              </a:rPr>
              <a:t>мм</a:t>
            </a:r>
            <a:endParaRPr lang="ru-RU" sz="2000" dirty="0">
              <a:latin typeface="Times New Roman" pitchFamily="18" charset="0"/>
              <a:ea typeface="+mj-ea"/>
            </a:endParaRPr>
          </a:p>
        </p:txBody>
      </p:sp>
      <p:pic>
        <p:nvPicPr>
          <p:cNvPr id="17" name="Picture 6" descr="C:\Users\Зеленов А.Г\Desktop\Справки\IMG-20181221-WA00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87" y="2722562"/>
            <a:ext cx="4721225" cy="264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7" descr="C:\Users\Зеленов А.Г\Desktop\Справки\IMG-20181221-WA000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075" y="2827337"/>
            <a:ext cx="4103687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84706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63" name="Rectangle 37"/>
          <p:cNvSpPr>
            <a:spLocks noChangeArrowheads="1"/>
          </p:cNvSpPr>
          <p:nvPr/>
        </p:nvSpPr>
        <p:spPr bwMode="auto">
          <a:xfrm>
            <a:off x="0" y="1074738"/>
            <a:ext cx="9144000" cy="93663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ru-RU" altLang="ru-RU" sz="1400" b="1">
              <a:latin typeface="Calibri" pitchFamily="34" charset="0"/>
            </a:endParaRPr>
          </a:p>
        </p:txBody>
      </p:sp>
      <p:sp>
        <p:nvSpPr>
          <p:cNvPr id="5130" name="Rectangle 38"/>
          <p:cNvSpPr>
            <a:spLocks noChangeArrowheads="1"/>
          </p:cNvSpPr>
          <p:nvPr/>
        </p:nvSpPr>
        <p:spPr bwMode="auto">
          <a:xfrm>
            <a:off x="0" y="1252538"/>
            <a:ext cx="9144000" cy="263525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31" name="Rectangle 39"/>
          <p:cNvSpPr>
            <a:spLocks noChangeArrowheads="1"/>
          </p:cNvSpPr>
          <p:nvPr/>
        </p:nvSpPr>
        <p:spPr bwMode="auto">
          <a:xfrm>
            <a:off x="0" y="1162050"/>
            <a:ext cx="9144000" cy="128588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683568" y="18306"/>
            <a:ext cx="8320088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kumimoji="1"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</a:t>
            </a: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по экологическому, </a:t>
            </a: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</a:t>
            </a: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надзору</a:t>
            </a:r>
          </a:p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71" name="Picture 41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10572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одзаголовок 2"/>
          <p:cNvSpPr txBox="1">
            <a:spLocks/>
          </p:cNvSpPr>
          <p:nvPr/>
        </p:nvSpPr>
        <p:spPr>
          <a:xfrm>
            <a:off x="1187624" y="1412776"/>
            <a:ext cx="7200800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 indent="0" algn="ctr">
              <a:buFont typeface="Tahoma" pitchFamily="34" charset="0"/>
              <a:buNone/>
              <a:defRPr/>
            </a:pPr>
            <a:r>
              <a:rPr lang="ru-RU" sz="2400" i="1" dirty="0" smtClean="0">
                <a:solidFill>
                  <a:schemeClr val="bg1"/>
                </a:solidFill>
              </a:rPr>
              <a:t>Опасные производственные объекты постоянного государственного надзора</a:t>
            </a:r>
            <a:endParaRPr lang="ru-RU" altLang="ru-RU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50365" y="1561091"/>
            <a:ext cx="9174163" cy="76944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buFontTx/>
              <a:buNone/>
              <a:defRPr/>
            </a:pPr>
            <a:r>
              <a:rPr lang="ru-RU" sz="2000" dirty="0">
                <a:latin typeface="Times New Roman" pitchFamily="18" charset="0"/>
                <a:ea typeface="+mj-ea"/>
              </a:rPr>
              <a:t>Разрушение на 12,3 км магистрального газопровода </a:t>
            </a:r>
            <a:endParaRPr lang="ru-RU" sz="2000" dirty="0" smtClean="0">
              <a:latin typeface="Times New Roman" pitchFamily="18" charset="0"/>
              <a:ea typeface="+mj-ea"/>
            </a:endParaRPr>
          </a:p>
          <a:p>
            <a:pPr algn="ctr">
              <a:buFontTx/>
              <a:buNone/>
              <a:defRPr/>
            </a:pPr>
            <a:r>
              <a:rPr lang="ru-RU" sz="2000" dirty="0" smtClean="0">
                <a:latin typeface="Times New Roman" pitchFamily="18" charset="0"/>
                <a:ea typeface="+mj-ea"/>
              </a:rPr>
              <a:t>«</a:t>
            </a:r>
            <a:r>
              <a:rPr lang="ru-RU" sz="2000" dirty="0">
                <a:latin typeface="Times New Roman" pitchFamily="18" charset="0"/>
                <a:ea typeface="+mj-ea"/>
              </a:rPr>
              <a:t>Серпухов-Ленинград», диаметром 720 </a:t>
            </a:r>
            <a:r>
              <a:rPr lang="ru-RU" sz="2000" dirty="0" smtClean="0">
                <a:latin typeface="Times New Roman" pitchFamily="18" charset="0"/>
                <a:ea typeface="+mj-ea"/>
              </a:rPr>
              <a:t>мм</a:t>
            </a:r>
            <a:endParaRPr lang="ru-RU" sz="2000" dirty="0">
              <a:latin typeface="Times New Roman" pitchFamily="18" charset="0"/>
              <a:ea typeface="+mj-ea"/>
            </a:endParaRPr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14" y="3072396"/>
            <a:ext cx="3887787" cy="299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2" descr="C:\Users\E.Loboda\AppData\Local\Microsoft\Windows\Temporary Internet Files\Content.Outlook\5CJ3LCA1\IMG-20181227-WA00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8" r="31940"/>
          <a:stretch>
            <a:fillRect/>
          </a:stretch>
        </p:blipFill>
        <p:spPr bwMode="auto">
          <a:xfrm>
            <a:off x="5148064" y="2600908"/>
            <a:ext cx="2879725" cy="378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Овал 13"/>
          <p:cNvSpPr/>
          <p:nvPr/>
        </p:nvSpPr>
        <p:spPr>
          <a:xfrm>
            <a:off x="4430488" y="6226224"/>
            <a:ext cx="500063" cy="500062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5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4706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63" name="Rectangle 37"/>
          <p:cNvSpPr>
            <a:spLocks noChangeArrowheads="1"/>
          </p:cNvSpPr>
          <p:nvPr/>
        </p:nvSpPr>
        <p:spPr bwMode="auto">
          <a:xfrm>
            <a:off x="0" y="1074738"/>
            <a:ext cx="9144000" cy="93663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ru-RU" altLang="ru-RU" sz="1400" b="1">
              <a:latin typeface="Calibri" pitchFamily="34" charset="0"/>
            </a:endParaRPr>
          </a:p>
        </p:txBody>
      </p:sp>
      <p:sp>
        <p:nvSpPr>
          <p:cNvPr id="5130" name="Rectangle 38"/>
          <p:cNvSpPr>
            <a:spLocks noChangeArrowheads="1"/>
          </p:cNvSpPr>
          <p:nvPr/>
        </p:nvSpPr>
        <p:spPr bwMode="auto">
          <a:xfrm>
            <a:off x="0" y="1252538"/>
            <a:ext cx="9144000" cy="263525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31" name="Rectangle 39"/>
          <p:cNvSpPr>
            <a:spLocks noChangeArrowheads="1"/>
          </p:cNvSpPr>
          <p:nvPr/>
        </p:nvSpPr>
        <p:spPr bwMode="auto">
          <a:xfrm>
            <a:off x="0" y="1162050"/>
            <a:ext cx="9144000" cy="128588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683568" y="18306"/>
            <a:ext cx="8320088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kumimoji="1"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</a:t>
            </a: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по экологическому, </a:t>
            </a: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</a:t>
            </a: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надзору</a:t>
            </a:r>
          </a:p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71" name="Picture 41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10572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одзаголовок 2"/>
          <p:cNvSpPr txBox="1">
            <a:spLocks/>
          </p:cNvSpPr>
          <p:nvPr/>
        </p:nvSpPr>
        <p:spPr>
          <a:xfrm>
            <a:off x="1187624" y="1412776"/>
            <a:ext cx="7200800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 indent="0" algn="ctr">
              <a:buFont typeface="Tahoma" pitchFamily="34" charset="0"/>
              <a:buNone/>
              <a:defRPr/>
            </a:pPr>
            <a:r>
              <a:rPr lang="ru-RU" sz="2400" i="1" dirty="0" smtClean="0">
                <a:solidFill>
                  <a:schemeClr val="bg1"/>
                </a:solidFill>
              </a:rPr>
              <a:t>Опасные производственные объекты постоянного государственного надзора</a:t>
            </a:r>
            <a:endParaRPr lang="ru-RU" altLang="ru-RU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50365" y="1591868"/>
            <a:ext cx="9174163" cy="7078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buFontTx/>
              <a:buNone/>
              <a:defRPr/>
            </a:pPr>
            <a:r>
              <a:rPr lang="ru-RU" sz="2000" dirty="0">
                <a:latin typeface="Times New Roman" pitchFamily="18" charset="0"/>
                <a:ea typeface="+mj-ea"/>
              </a:rPr>
              <a:t>Разрушение магистрального газопровода Петровск – Елец (расширение)  </a:t>
            </a:r>
            <a:r>
              <a:rPr lang="ru-RU" sz="2000" dirty="0" smtClean="0">
                <a:latin typeface="Times New Roman" pitchFamily="18" charset="0"/>
                <a:ea typeface="+mj-ea"/>
              </a:rPr>
              <a:t>                            Д-1220 (</a:t>
            </a:r>
            <a:r>
              <a:rPr lang="ru-RU" sz="2000" dirty="0">
                <a:latin typeface="Times New Roman" pitchFamily="18" charset="0"/>
                <a:ea typeface="+mj-ea"/>
              </a:rPr>
              <a:t>эксплуатирующая организация ООО «Газпром трансгаз Москва»)</a:t>
            </a:r>
          </a:p>
        </p:txBody>
      </p:sp>
      <p:pic>
        <p:nvPicPr>
          <p:cNvPr id="14" name="Picture 5" descr="IMG-20190228-WA004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8880"/>
            <a:ext cx="3016250" cy="401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\\192.168.2.2\User's files\МОНОМТТ\Дубиллер С.Ю\IMG-20190228-WA003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848" y="2348880"/>
            <a:ext cx="5348817" cy="401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Овал 15"/>
          <p:cNvSpPr/>
          <p:nvPr/>
        </p:nvSpPr>
        <p:spPr>
          <a:xfrm>
            <a:off x="4430488" y="6226224"/>
            <a:ext cx="500063" cy="500062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6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9124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6512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63" name="Rectangle 37"/>
          <p:cNvSpPr>
            <a:spLocks noChangeArrowheads="1"/>
          </p:cNvSpPr>
          <p:nvPr/>
        </p:nvSpPr>
        <p:spPr bwMode="auto">
          <a:xfrm>
            <a:off x="0" y="1074738"/>
            <a:ext cx="9144000" cy="93663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ru-RU" altLang="ru-RU" sz="1400" b="1">
              <a:latin typeface="Calibri" pitchFamily="34" charset="0"/>
            </a:endParaRPr>
          </a:p>
        </p:txBody>
      </p:sp>
      <p:sp>
        <p:nvSpPr>
          <p:cNvPr id="5130" name="Rectangle 38"/>
          <p:cNvSpPr>
            <a:spLocks noChangeArrowheads="1"/>
          </p:cNvSpPr>
          <p:nvPr/>
        </p:nvSpPr>
        <p:spPr bwMode="auto">
          <a:xfrm>
            <a:off x="0" y="1252538"/>
            <a:ext cx="9144000" cy="263525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31" name="Rectangle 39"/>
          <p:cNvSpPr>
            <a:spLocks noChangeArrowheads="1"/>
          </p:cNvSpPr>
          <p:nvPr/>
        </p:nvSpPr>
        <p:spPr bwMode="auto">
          <a:xfrm>
            <a:off x="0" y="1162050"/>
            <a:ext cx="9144000" cy="128588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683568" y="18306"/>
            <a:ext cx="8320088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kumimoji="1"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</a:t>
            </a: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по экологическому, </a:t>
            </a: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</a:t>
            </a: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надзору</a:t>
            </a:r>
          </a:p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71" name="Picture 41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10572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888314"/>
              </p:ext>
            </p:extLst>
          </p:nvPr>
        </p:nvGraphicFramePr>
        <p:xfrm>
          <a:off x="122237" y="3534940"/>
          <a:ext cx="2771776" cy="742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5955"/>
                <a:gridCol w="1165821"/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12 мес.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dirty="0" smtClean="0"/>
                        <a:t>2021</a:t>
                      </a:r>
                      <a:endParaRPr lang="ru-RU" sz="1800" dirty="0"/>
                    </a:p>
                  </a:txBody>
                  <a:tcPr marL="91449" marR="91449" marT="45798" marB="45798">
                    <a:solidFill>
                      <a:srgbClr val="0031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705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9" marR="91449" marT="45798" marB="45798">
                    <a:solidFill>
                      <a:srgbClr val="00317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</a:rPr>
                        <a:t>12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</a:rPr>
                        <a:t>мес.</a:t>
                      </a:r>
                      <a:r>
                        <a:rPr lang="ru-RU" sz="18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</a:rPr>
                        <a:t>2022</a:t>
                      </a:r>
                      <a:endParaRPr lang="ru-RU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98" marB="45798">
                    <a:solidFill>
                      <a:srgbClr val="0031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391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9" marR="91449" marT="45798" marB="45798">
                    <a:solidFill>
                      <a:srgbClr val="00317A"/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50825" y="3031703"/>
            <a:ext cx="244175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>
                <a:latin typeface="Times New Roman" pitchFamily="18" charset="0"/>
              </a:rPr>
              <a:t>Проведено проверок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627835"/>
              </p:ext>
            </p:extLst>
          </p:nvPr>
        </p:nvGraphicFramePr>
        <p:xfrm>
          <a:off x="3024336" y="3534940"/>
          <a:ext cx="2928938" cy="742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4203"/>
                <a:gridCol w="1284735"/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12 </a:t>
                      </a:r>
                      <a:r>
                        <a:rPr lang="ru-RU" sz="1800" dirty="0" smtClean="0"/>
                        <a:t>мес.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dirty="0" smtClean="0"/>
                        <a:t>2021</a:t>
                      </a:r>
                      <a:endParaRPr lang="ru-RU" sz="1800" dirty="0"/>
                    </a:p>
                  </a:txBody>
                  <a:tcPr marL="91449" marR="91449" marT="45798" marB="45798">
                    <a:solidFill>
                      <a:srgbClr val="00317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4483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8" marR="91448" marT="45798" marB="45798">
                    <a:solidFill>
                      <a:srgbClr val="00317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</a:rPr>
                        <a:t>12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</a:rPr>
                        <a:t>мес.</a:t>
                      </a:r>
                      <a:r>
                        <a:rPr lang="ru-RU" sz="18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</a:rPr>
                        <a:t>2022</a:t>
                      </a:r>
                      <a:endParaRPr lang="ru-RU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98" marB="45798">
                    <a:solidFill>
                      <a:srgbClr val="00317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2518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8" marR="91448" marT="45798" marB="45798">
                    <a:solidFill>
                      <a:srgbClr val="00317A"/>
                    </a:solid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113236" y="3031703"/>
            <a:ext cx="256794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>
                <a:latin typeface="Times New Roman" pitchFamily="18" charset="0"/>
              </a:rPr>
              <a:t>Выявлено нарушений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1844"/>
              </p:ext>
            </p:extLst>
          </p:nvPr>
        </p:nvGraphicFramePr>
        <p:xfrm>
          <a:off x="6096148" y="3534940"/>
          <a:ext cx="2928938" cy="742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8735"/>
                <a:gridCol w="1260203"/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12 </a:t>
                      </a:r>
                      <a:r>
                        <a:rPr lang="ru-RU" sz="1800" dirty="0" smtClean="0"/>
                        <a:t>мес.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dirty="0" smtClean="0"/>
                        <a:t>2021</a:t>
                      </a:r>
                      <a:endParaRPr lang="ru-RU" sz="1800" dirty="0"/>
                    </a:p>
                  </a:txBody>
                  <a:tcPr marL="91449" marR="91449" marT="45798" marB="45798">
                    <a:solidFill>
                      <a:srgbClr val="00317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547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9" marR="91449" marT="45798" marB="45798">
                    <a:solidFill>
                      <a:srgbClr val="00317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</a:rPr>
                        <a:t>12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</a:rPr>
                        <a:t>мес.</a:t>
                      </a:r>
                      <a:r>
                        <a:rPr lang="ru-RU" sz="18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</a:rPr>
                        <a:t>2022</a:t>
                      </a:r>
                      <a:endParaRPr lang="ru-RU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98" marB="45798">
                    <a:solidFill>
                      <a:srgbClr val="00317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268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9" marR="91449" marT="45798" marB="45798">
                    <a:solidFill>
                      <a:srgbClr val="00317A"/>
                    </a:solidFill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300936" y="3031703"/>
            <a:ext cx="232666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>
                <a:latin typeface="Times New Roman" pitchFamily="18" charset="0"/>
              </a:rPr>
              <a:t>Наложено штрафов</a:t>
            </a:r>
          </a:p>
        </p:txBody>
      </p:sp>
      <p:pic>
        <p:nvPicPr>
          <p:cNvPr id="2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061" y="4773190"/>
            <a:ext cx="2089150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2" y="4616028"/>
            <a:ext cx="14605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786" y="4641428"/>
            <a:ext cx="17399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Подзаголовок 2"/>
          <p:cNvSpPr txBox="1">
            <a:spLocks/>
          </p:cNvSpPr>
          <p:nvPr/>
        </p:nvSpPr>
        <p:spPr>
          <a:xfrm>
            <a:off x="360363" y="1916608"/>
            <a:ext cx="8675687" cy="237648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</a:rPr>
              <a:t>Основные показатели контрольно-надзорной  деятельности                                     </a:t>
            </a:r>
            <a:r>
              <a:rPr lang="ru-RU" sz="2000" b="1" dirty="0" smtClean="0">
                <a:latin typeface="Times New Roman" pitchFamily="18" charset="0"/>
              </a:rPr>
              <a:t>за </a:t>
            </a:r>
            <a:r>
              <a:rPr lang="ru-RU" sz="2000" b="1" dirty="0" smtClean="0">
                <a:latin typeface="Times New Roman" pitchFamily="18" charset="0"/>
              </a:rPr>
              <a:t>12 </a:t>
            </a:r>
            <a:r>
              <a:rPr lang="ru-RU" sz="2000" b="1" dirty="0" smtClean="0">
                <a:latin typeface="Times New Roman" pitchFamily="18" charset="0"/>
              </a:rPr>
              <a:t>месяцев 2021 года в сравнении с </a:t>
            </a:r>
            <a:r>
              <a:rPr lang="ru-RU" sz="2000" b="1" dirty="0" smtClean="0">
                <a:latin typeface="Times New Roman" pitchFamily="18" charset="0"/>
              </a:rPr>
              <a:t>12 </a:t>
            </a:r>
            <a:r>
              <a:rPr lang="ru-RU" sz="2000" b="1" dirty="0" smtClean="0">
                <a:latin typeface="Times New Roman" pitchFamily="18" charset="0"/>
              </a:rPr>
              <a:t>месяцами 2022 года</a:t>
            </a:r>
            <a:endParaRPr lang="ru-RU" sz="2000" b="1" dirty="0"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01733" y="3244334"/>
            <a:ext cx="245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lt1"/>
                </a:solidFill>
              </a:rPr>
              <a:t>I</a:t>
            </a:r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4430488" y="6226224"/>
            <a:ext cx="500063" cy="500062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7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6630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63" name="Rectangle 37"/>
          <p:cNvSpPr>
            <a:spLocks noChangeArrowheads="1"/>
          </p:cNvSpPr>
          <p:nvPr/>
        </p:nvSpPr>
        <p:spPr bwMode="auto">
          <a:xfrm>
            <a:off x="0" y="1074738"/>
            <a:ext cx="9144000" cy="93663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ru-RU" altLang="ru-RU" sz="1400" b="1">
              <a:latin typeface="Calibri" pitchFamily="34" charset="0"/>
            </a:endParaRPr>
          </a:p>
        </p:txBody>
      </p:sp>
      <p:sp>
        <p:nvSpPr>
          <p:cNvPr id="5130" name="Rectangle 38"/>
          <p:cNvSpPr>
            <a:spLocks noChangeArrowheads="1"/>
          </p:cNvSpPr>
          <p:nvPr/>
        </p:nvSpPr>
        <p:spPr bwMode="auto">
          <a:xfrm>
            <a:off x="0" y="1252538"/>
            <a:ext cx="9144000" cy="263525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31" name="Rectangle 39"/>
          <p:cNvSpPr>
            <a:spLocks noChangeArrowheads="1"/>
          </p:cNvSpPr>
          <p:nvPr/>
        </p:nvSpPr>
        <p:spPr bwMode="auto">
          <a:xfrm>
            <a:off x="0" y="1162050"/>
            <a:ext cx="9144000" cy="128588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683568" y="18306"/>
            <a:ext cx="8320088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kumimoji="1"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</a:t>
            </a: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по экологическому, </a:t>
            </a: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</a:t>
            </a: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надзору</a:t>
            </a:r>
          </a:p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71" name="Picture 41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10572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C:\Users\Looking\Downloads\kart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105" y="2204864"/>
            <a:ext cx="2654300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C:\Users\Looking\Downloads\1SvVhMzwjJE0EyQXKHCmzQ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68" y="2204864"/>
            <a:ext cx="5678487" cy="380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Объект 2"/>
          <p:cNvSpPr txBox="1">
            <a:spLocks/>
          </p:cNvSpPr>
          <p:nvPr/>
        </p:nvSpPr>
        <p:spPr bwMode="auto">
          <a:xfrm>
            <a:off x="82005" y="1606498"/>
            <a:ext cx="8910638" cy="4556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defRPr/>
            </a:pPr>
            <a:r>
              <a:rPr lang="ru-RU" sz="2000" b="1" dirty="0" smtClean="0">
                <a:effectLst/>
                <a:latin typeface="Times New Roman" pitchFamily="18" charset="0"/>
              </a:rPr>
              <a:t>Объекты ООО «Газпром трансгаз Москва»</a:t>
            </a:r>
            <a:endParaRPr lang="ru-RU" sz="2000" b="1" dirty="0">
              <a:effectLst/>
              <a:latin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139952" y="6226224"/>
            <a:ext cx="790599" cy="500062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8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4132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63" name="Rectangle 37"/>
          <p:cNvSpPr>
            <a:spLocks noChangeArrowheads="1"/>
          </p:cNvSpPr>
          <p:nvPr/>
        </p:nvSpPr>
        <p:spPr bwMode="auto">
          <a:xfrm>
            <a:off x="0" y="1074738"/>
            <a:ext cx="9144000" cy="93663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ru-RU" altLang="ru-RU" sz="1400" b="1">
              <a:latin typeface="Calibri" pitchFamily="34" charset="0"/>
            </a:endParaRPr>
          </a:p>
        </p:txBody>
      </p:sp>
      <p:sp>
        <p:nvSpPr>
          <p:cNvPr id="5130" name="Rectangle 38"/>
          <p:cNvSpPr>
            <a:spLocks noChangeArrowheads="1"/>
          </p:cNvSpPr>
          <p:nvPr/>
        </p:nvSpPr>
        <p:spPr bwMode="auto">
          <a:xfrm>
            <a:off x="0" y="1252538"/>
            <a:ext cx="9144000" cy="263525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31" name="Rectangle 39"/>
          <p:cNvSpPr>
            <a:spLocks noChangeArrowheads="1"/>
          </p:cNvSpPr>
          <p:nvPr/>
        </p:nvSpPr>
        <p:spPr bwMode="auto">
          <a:xfrm>
            <a:off x="0" y="1162050"/>
            <a:ext cx="9144000" cy="128588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683568" y="18306"/>
            <a:ext cx="8320088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kumimoji="1"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</a:t>
            </a: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по экологическому, </a:t>
            </a: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</a:t>
            </a: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надзору</a:t>
            </a:r>
          </a:p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71" name="Picture 41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10572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22373" y="1487444"/>
            <a:ext cx="9174163" cy="7078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buFontTx/>
              <a:buNone/>
              <a:defRPr/>
            </a:pPr>
            <a:r>
              <a:rPr lang="ru-RU" sz="2000" dirty="0" smtClean="0">
                <a:latin typeface="Times New Roman" pitchFamily="18" charset="0"/>
              </a:rPr>
              <a:t>Нарушение охранной зоны магистрального газопровода                                     «Ставрополь-Москва» (</a:t>
            </a:r>
            <a:r>
              <a:rPr lang="ru-RU" sz="2000" dirty="0">
                <a:latin typeface="Times New Roman" pitchFamily="18" charset="0"/>
              </a:rPr>
              <a:t>1 нитка</a:t>
            </a:r>
            <a:r>
              <a:rPr lang="ru-RU" sz="2000" dirty="0" smtClean="0">
                <a:latin typeface="Times New Roman" pitchFamily="18" charset="0"/>
              </a:rPr>
              <a:t>) 1225,5 км</a:t>
            </a:r>
            <a:endParaRPr lang="ru-RU" sz="2000" dirty="0">
              <a:latin typeface="Times New Roman" pitchFamily="18" charset="0"/>
            </a:endParaRPr>
          </a:p>
        </p:txBody>
      </p:sp>
      <p:pic>
        <p:nvPicPr>
          <p:cNvPr id="13" name="Picture 2" descr="\\192.168.2.2\User's files\МОНОМТТ\Зеленов А.Г\от Лысиченкова\Фото охранные зоны\IMG_3170-16-01-17-09-27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955" y="2178919"/>
            <a:ext cx="5472608" cy="410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вал 13"/>
          <p:cNvSpPr/>
          <p:nvPr/>
        </p:nvSpPr>
        <p:spPr>
          <a:xfrm>
            <a:off x="4139952" y="6226224"/>
            <a:ext cx="790599" cy="500062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9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0325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3872</TotalTime>
  <Words>516</Words>
  <Application>Microsoft Office PowerPoint</Application>
  <PresentationFormat>Экран (4:3)</PresentationFormat>
  <Paragraphs>153</Paragraphs>
  <Slides>12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Мишка</dc:creator>
  <cp:lastModifiedBy>Зеленов А.Г</cp:lastModifiedBy>
  <cp:revision>432</cp:revision>
  <cp:lastPrinted>2020-12-09T12:38:41Z</cp:lastPrinted>
  <dcterms:created xsi:type="dcterms:W3CDTF">2017-03-17T18:41:59Z</dcterms:created>
  <dcterms:modified xsi:type="dcterms:W3CDTF">2023-03-13T07:55:56Z</dcterms:modified>
</cp:coreProperties>
</file>